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4" r:id="rId5"/>
    <p:sldId id="275" r:id="rId6"/>
    <p:sldId id="276" r:id="rId7"/>
    <p:sldId id="273" r:id="rId8"/>
    <p:sldId id="269" r:id="rId9"/>
    <p:sldId id="277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3A0D8-B393-46BE-A7BE-E5AC3983B1A8}" type="datetimeFigureOut">
              <a:rPr lang="hr-HR"/>
              <a:pPr>
                <a:defRPr/>
              </a:pPr>
              <a:t>25.10.2020.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5FC83-A733-4187-B16B-4D62C91E1F81}" type="slidenum">
              <a:rPr lang="hr-HR" altLang="sr-Latn-RS"/>
              <a:pPr/>
              <a:t>‹#›</a:t>
            </a:fld>
            <a:endParaRPr lang="hr-HR" altLang="sr-Latn-RS" dirty="0"/>
          </a:p>
        </p:txBody>
      </p:sp>
    </p:spTree>
    <p:extLst>
      <p:ext uri="{BB962C8B-B14F-4D97-AF65-F5344CB8AC3E}">
        <p14:creationId xmlns:p14="http://schemas.microsoft.com/office/powerpoint/2010/main" val="184368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-sfera.hr/dodatni-digitalni-sadrzaji/9a4a4921-a869-4f6d-b0bb-ae0d95d911af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9a4a4921-a869-4f6d-b0bb-ae0d95d911af/assets/video/nc2_t5_slobodni_pad_utega.mp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-sfera.hr/dodatni-digitalni-sadrzaji/0a107bf8-d64c-4866-b922-f0c32c698f6b/assets/interactivity/slobodni_pad/index.html" TargetMode="External"/><Relationship Id="rId5" Type="http://schemas.openxmlformats.org/officeDocument/2006/relationships/image" Target="../media/image10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9a4a4921-a869-4f6d-b0bb-ae0d95d911af/assets/interactivity/kviz_a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9a4a4921-a869-4f6d-b0bb-ae0d95d911af/assets/interactivity/kviz_b_3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Jednoliko ubrzano gibanje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306872" y="5676363"/>
            <a:ext cx="2665927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hr-HR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GIBANJE I SILA </a:t>
            </a:r>
            <a:endParaRPr lang="hr-HR" sz="1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56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877911" y="1807195"/>
            <a:ext cx="585774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Kako se skakač giba od starta do odraza sa skakaonice? </a:t>
            </a:r>
          </a:p>
          <a:p>
            <a:pPr>
              <a:lnSpc>
                <a:spcPct val="150000"/>
              </a:lnSpc>
              <a:buSzPct val="80000"/>
            </a:pP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Kako se mijenja brzina skakača tijekom samog leta? 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290033" y="863025"/>
            <a:ext cx="5947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</a:rPr>
              <a:t>Razmisli </a:t>
            </a:r>
            <a:endParaRPr lang="hr-HR" sz="3200" dirty="0">
              <a:solidFill>
                <a:srgbClr val="000099"/>
              </a:solidFill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0196" y="1807195"/>
            <a:ext cx="4772785" cy="268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3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378039" y="837832"/>
            <a:ext cx="59171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Jednoliko ubrzano gibanje</a:t>
            </a: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1378039" y="4901017"/>
            <a:ext cx="8509454" cy="11430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400" dirty="0">
                <a:cs typeface="Arial" pitchFamily="34" charset="0"/>
              </a:rPr>
              <a:t>Gibanje pri kojemu akceleracija ima stalno jednaku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400" dirty="0">
                <a:cs typeface="Arial" pitchFamily="34" charset="0"/>
              </a:rPr>
              <a:t>pozitivnu vrijednost zove se jednoliko ubrzano gibanje.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2141374" y="1824865"/>
            <a:ext cx="5972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Kako se tijelo giba niz kosinu? </a:t>
            </a:r>
            <a:endParaRPr lang="hr-HR" sz="2400" dirty="0"/>
          </a:p>
        </p:txBody>
      </p:sp>
      <p:pic>
        <p:nvPicPr>
          <p:cNvPr id="7" name="Picture 2" descr="C:\Users\Hp\Downloads\clapperboard-311792_1280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641" y="978435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422995" y="2501055"/>
            <a:ext cx="1377315" cy="774065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588" y="2355832"/>
            <a:ext cx="5113234" cy="24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41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/>
          <p:cNvSpPr txBox="1">
            <a:spLocks noChangeArrowheads="1"/>
          </p:cNvSpPr>
          <p:nvPr/>
        </p:nvSpPr>
        <p:spPr bwMode="auto">
          <a:xfrm>
            <a:off x="1462826" y="930277"/>
            <a:ext cx="70996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Tablični prikaz jednoliko ubrzanog gibanja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0420" name="TextBox 2"/>
          <p:cNvSpPr txBox="1">
            <a:spLocks noChangeArrowheads="1"/>
          </p:cNvSpPr>
          <p:nvPr/>
        </p:nvSpPr>
        <p:spPr bwMode="auto">
          <a:xfrm>
            <a:off x="1861025" y="1595301"/>
            <a:ext cx="8181022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2800" dirty="0"/>
              <a:t> U tablici su prikazane brzina i akceleracija u ovisnosti o</a:t>
            </a:r>
          </a:p>
          <a:p>
            <a:pPr algn="ctr">
              <a:lnSpc>
                <a:spcPct val="150000"/>
              </a:lnSpc>
            </a:pPr>
            <a:r>
              <a:rPr lang="hr-HR" altLang="sr-Latn-RS" sz="2800" dirty="0"/>
              <a:t>vremenu za jednoliko ubrzano gibanje automobila.</a:t>
            </a:r>
            <a:endParaRPr lang="en-US" altLang="sr-Latn-R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658462"/>
              </p:ext>
            </p:extLst>
          </p:nvPr>
        </p:nvGraphicFramePr>
        <p:xfrm>
          <a:off x="2903536" y="3045550"/>
          <a:ext cx="6096000" cy="20542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326">
                <a:tc>
                  <a:txBody>
                    <a:bodyPr/>
                    <a:lstStyle/>
                    <a:p>
                      <a:pPr algn="ctr"/>
                      <a:r>
                        <a:rPr lang="hr-HR" sz="1800" i="1" baseline="0" dirty="0" smtClean="0">
                          <a:solidFill>
                            <a:schemeClr val="tx1"/>
                          </a:solidFill>
                        </a:rPr>
                        <a:t> t</a:t>
                      </a:r>
                      <a:r>
                        <a:rPr lang="hr-HR" sz="1800" baseline="0" dirty="0" smtClean="0">
                          <a:solidFill>
                            <a:schemeClr val="tx1"/>
                          </a:solidFill>
                        </a:rPr>
                        <a:t>/s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800" i="1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hr-HR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r-HR" sz="1800" dirty="0" smtClean="0">
                          <a:solidFill>
                            <a:schemeClr val="tx1"/>
                          </a:solidFill>
                        </a:rPr>
                        <a:t>/ (m/s)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i="1" baseline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hr-HR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r-HR" sz="1800" dirty="0" smtClean="0">
                          <a:solidFill>
                            <a:schemeClr val="tx1"/>
                          </a:solidFill>
                        </a:rPr>
                        <a:t>/ (m/s²)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2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2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8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2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3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12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2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16</a:t>
                      </a:r>
                      <a:r>
                        <a:rPr lang="hr-HR" sz="1800" baseline="0" dirty="0" smtClean="0"/>
                        <a:t> 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</a:t>
                      </a:r>
                      <a:endParaRPr lang="en-US" sz="1800" dirty="0"/>
                    </a:p>
                  </a:txBody>
                  <a:tcPr marT="45706" marB="4570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04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367306"/>
              </p:ext>
            </p:extLst>
          </p:nvPr>
        </p:nvGraphicFramePr>
        <p:xfrm>
          <a:off x="4096407" y="5231843"/>
          <a:ext cx="3243064" cy="1001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3" imgW="952200" imgH="393480" progId="Equation.3">
                  <p:embed/>
                </p:oleObj>
              </mc:Choice>
              <mc:Fallback>
                <p:oleObj name="Equation" r:id="rId3" imgW="952200" imgH="393480" progId="Equation.3">
                  <p:embed/>
                  <p:pic>
                    <p:nvPicPr>
                      <p:cNvPr id="604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6407" y="5231843"/>
                        <a:ext cx="3243064" cy="100153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0381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326524" y="1004552"/>
            <a:ext cx="81112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Grafički  prikaz jednoliko ubrzanog gibanja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1442" name="TextBox 3"/>
          <p:cNvSpPr txBox="1">
            <a:spLocks noChangeArrowheads="1"/>
          </p:cNvSpPr>
          <p:nvPr/>
        </p:nvSpPr>
        <p:spPr bwMode="auto">
          <a:xfrm>
            <a:off x="4237149" y="2086597"/>
            <a:ext cx="774020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v,t</a:t>
            </a:r>
            <a:r>
              <a:rPr lang="hr-HR" altLang="sr-Latn-RS" sz="2800" b="1" dirty="0">
                <a:latin typeface="+mn-lt"/>
                <a:cs typeface="Arial" panose="020B0604020202020204" pitchFamily="34" charset="0"/>
              </a:rPr>
              <a:t> – graf</a:t>
            </a:r>
          </a:p>
          <a:p>
            <a:pPr>
              <a:lnSpc>
                <a:spcPct val="150000"/>
              </a:lnSpc>
              <a:buSzPct val="70000"/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Graf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koji prikazuje brzinu </a:t>
            </a:r>
            <a:r>
              <a:rPr lang="hr-HR" altLang="sr-Latn-RS" sz="2800" b="1" dirty="0">
                <a:latin typeface="+mn-lt"/>
                <a:cs typeface="Arial" panose="020B0604020202020204" pitchFamily="34" charset="0"/>
              </a:rPr>
              <a:t>v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u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ovisnosti o vremenu </a:t>
            </a:r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t</a:t>
            </a:r>
            <a:r>
              <a:rPr lang="hr-HR" altLang="sr-Latn-RS" sz="2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sr-Latn-R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37149" y="3736060"/>
            <a:ext cx="7229993" cy="95410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2800" dirty="0">
                <a:cs typeface="Arial" pitchFamily="34" charset="0"/>
              </a:rPr>
              <a:t>Za jednoliko ubrzano  gibanje </a:t>
            </a:r>
            <a:r>
              <a:rPr lang="hr-HR" sz="2800" i="1" dirty="0">
                <a:cs typeface="Arial" pitchFamily="34" charset="0"/>
              </a:rPr>
              <a:t>v,t </a:t>
            </a:r>
            <a:r>
              <a:rPr lang="hr-HR" sz="2800" dirty="0">
                <a:cs typeface="Arial" pitchFamily="34" charset="0"/>
              </a:rPr>
              <a:t>– graf je </a:t>
            </a:r>
            <a:r>
              <a:rPr lang="hr-HR" sz="2800" dirty="0" smtClean="0">
                <a:cs typeface="Arial" pitchFamily="34" charset="0"/>
              </a:rPr>
              <a:t>pravac </a:t>
            </a:r>
          </a:p>
          <a:p>
            <a:pPr>
              <a:defRPr/>
            </a:pPr>
            <a:r>
              <a:rPr lang="hr-HR" sz="2800" dirty="0" smtClean="0">
                <a:cs typeface="Arial" pitchFamily="34" charset="0"/>
              </a:rPr>
              <a:t>koji prolazi ishodište.</a:t>
            </a:r>
            <a:endParaRPr lang="en-US" sz="2800" dirty="0">
              <a:cs typeface="Arial" pitchFamily="34" charset="0"/>
            </a:endParaRPr>
          </a:p>
        </p:txBody>
      </p:sp>
      <p:pic>
        <p:nvPicPr>
          <p:cNvPr id="61444" name="Picture 6" descr="f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34"/>
          <a:stretch>
            <a:fillRect/>
          </a:stretch>
        </p:blipFill>
        <p:spPr bwMode="auto">
          <a:xfrm>
            <a:off x="674799" y="1853795"/>
            <a:ext cx="35623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1768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233824" y="868610"/>
            <a:ext cx="71994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Grafički  prikaz jednoliko ubrzanog gibanja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2466" name="TextBox 3"/>
          <p:cNvSpPr txBox="1">
            <a:spLocks noChangeArrowheads="1"/>
          </p:cNvSpPr>
          <p:nvPr/>
        </p:nvSpPr>
        <p:spPr bwMode="auto">
          <a:xfrm>
            <a:off x="4923756" y="2485622"/>
            <a:ext cx="658995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a,t</a:t>
            </a:r>
            <a:r>
              <a:rPr lang="hr-HR" altLang="sr-Latn-RS" sz="2400" b="1" dirty="0">
                <a:latin typeface="Arial" panose="020B0604020202020204" pitchFamily="34" charset="0"/>
                <a:cs typeface="Arial" panose="020B0604020202020204" pitchFamily="34" charset="0"/>
              </a:rPr>
              <a:t> – graf</a:t>
            </a:r>
          </a:p>
          <a:p>
            <a:pPr>
              <a:lnSpc>
                <a:spcPct val="150000"/>
              </a:lnSpc>
              <a:buSzPct val="70000"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Graf koji prikazuje akceleraciju </a:t>
            </a:r>
            <a:r>
              <a:rPr lang="hr-HR" altLang="sr-Latn-R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ovisnosti</a:t>
            </a:r>
          </a:p>
          <a:p>
            <a:pPr>
              <a:lnSpc>
                <a:spcPct val="150000"/>
              </a:lnSpc>
              <a:buSzPct val="70000"/>
            </a:pP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vremenu </a:t>
            </a:r>
            <a:r>
              <a:rPr lang="hr-HR" altLang="sr-Latn-R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hr-HR" altLang="sr-Latn-RS" sz="2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sr-Latn-R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467" name="Picture 5" descr="gggggggggg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70" y="1709795"/>
            <a:ext cx="35814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4559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419896" y="831263"/>
            <a:ext cx="2630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Slobodni pad</a:t>
            </a: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903336" y="3917592"/>
            <a:ext cx="542791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Tijelo u slobodnom padu ubrzava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se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stalnom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akceleracijom</a:t>
            </a:r>
            <a:r>
              <a:rPr lang="en-US" alt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7" name="Picture 2" descr="C:\Users\Hp\Downloads\clapperboard-311792_1280.pn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042" y="738958"/>
            <a:ext cx="971476" cy="97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544122" y="1812445"/>
            <a:ext cx="1377315" cy="774065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8149" y="1812445"/>
            <a:ext cx="3268014" cy="3765422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903336" y="1618198"/>
            <a:ext cx="547170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Tijelo  ispušteno  </a:t>
            </a:r>
            <a:r>
              <a:rPr lang="hr-HR" sz="2800" dirty="0">
                <a:cs typeface="Arial" pitchFamily="34" charset="0"/>
              </a:rPr>
              <a:t>iz ruke slobodno pada sa stalnom akceleracijom, koja na Zemlji iznosi </a:t>
            </a:r>
            <a:r>
              <a:rPr lang="hr-HR" sz="2800" dirty="0" smtClean="0">
                <a:cs typeface="Arial" pitchFamily="34" charset="0"/>
              </a:rPr>
              <a:t> </a:t>
            </a:r>
            <a:r>
              <a:rPr lang="hr-HR" sz="2800" b="1" i="1" dirty="0" smtClean="0">
                <a:cs typeface="Arial" pitchFamily="34" charset="0"/>
              </a:rPr>
              <a:t>a </a:t>
            </a:r>
            <a:r>
              <a:rPr lang="hr-HR" sz="2800" b="1" i="1" dirty="0">
                <a:cs typeface="Arial" pitchFamily="34" charset="0"/>
              </a:rPr>
              <a:t>= g </a:t>
            </a:r>
            <a:r>
              <a:rPr lang="hr-HR" sz="2800" b="1" dirty="0">
                <a:cs typeface="Arial" pitchFamily="34" charset="0"/>
              </a:rPr>
              <a:t>= 9,81 </a:t>
            </a:r>
            <a:r>
              <a:rPr lang="hr-HR" sz="2800" b="1" dirty="0" smtClean="0">
                <a:cs typeface="Arial" pitchFamily="34" charset="0"/>
              </a:rPr>
              <a:t>m/s²</a:t>
            </a:r>
            <a:r>
              <a:rPr lang="hr-HR" sz="2800" dirty="0" smtClean="0">
                <a:cs typeface="Arial" pitchFamily="34" charset="0"/>
              </a:rPr>
              <a:t>.</a:t>
            </a:r>
          </a:p>
          <a:p>
            <a:pPr>
              <a:defRPr/>
            </a:pPr>
            <a:endParaRPr lang="hr-HR" sz="2400" b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>
              <a:defRPr/>
            </a:pPr>
            <a:endParaRPr lang="en-US" sz="2400" b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2" name="Slika 11">
            <a:hlinkClick r:id="rId6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859363" y="4388187"/>
            <a:ext cx="859155" cy="981075"/>
          </a:xfrm>
          <a:prstGeom prst="rect">
            <a:avLst/>
          </a:prstGeom>
        </p:spPr>
      </p:pic>
      <p:sp>
        <p:nvSpPr>
          <p:cNvPr id="13" name="Tekstni okvir 2"/>
          <p:cNvSpPr txBox="1">
            <a:spLocks noChangeArrowheads="1"/>
          </p:cNvSpPr>
          <p:nvPr/>
        </p:nvSpPr>
        <p:spPr bwMode="auto">
          <a:xfrm>
            <a:off x="10741517" y="5577867"/>
            <a:ext cx="977001" cy="6823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Virtualno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istraži</a:t>
            </a:r>
          </a:p>
        </p:txBody>
      </p:sp>
    </p:spTree>
    <p:extLst>
      <p:ext uri="{BB962C8B-B14F-4D97-AF65-F5344CB8AC3E}">
        <p14:creationId xmlns:p14="http://schemas.microsoft.com/office/powerpoint/2010/main" val="213026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838200" y="1825625"/>
            <a:ext cx="9553321" cy="30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Što je jednoliko ubrzano gibanje?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Što znači da se tijelo gibalo </a:t>
            </a:r>
            <a:r>
              <a:rPr lang="hr-HR" altLang="sr-Latn-RS" dirty="0">
                <a:latin typeface="+mn-lt"/>
                <a:cs typeface="Arial" panose="020B0604020202020204" pitchFamily="34" charset="0"/>
              </a:rPr>
              <a:t>stalnom akceleracijom </a:t>
            </a: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od 2</a:t>
            </a:r>
            <a:r>
              <a:rPr lang="hr-HR" dirty="0" smtClean="0"/>
              <a:t>m/s</a:t>
            </a:r>
            <a:r>
              <a:rPr lang="hr-HR" baseline="30000" dirty="0" smtClean="0"/>
              <a:t>2</a:t>
            </a:r>
            <a:r>
              <a:rPr lang="hr-HR" dirty="0" smtClean="0"/>
              <a:t> ?</a:t>
            </a:r>
            <a:endParaRPr lang="hr-HR" dirty="0"/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Kako se mijenja brzina tijela? 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endParaRPr lang="en-US" altLang="sr-Latn-RS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132269" y="1040102"/>
            <a:ext cx="10363199" cy="115619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Klikom na sličicu pristupi kvizu kojim ćeš provjeriti znanje.</a:t>
            </a:r>
            <a:b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hr-HR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List, Icon, Symbol, Paper, Sign, Flat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502" y="1987829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List, Icon, Symbol, Paper, Sign, Flat">
            <a:hlinkClick r:id="rId4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491" y="1987829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2949262" y="2464227"/>
            <a:ext cx="13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Kviz A </a:t>
            </a:r>
            <a:endParaRPr lang="hr-HR" dirty="0"/>
          </a:p>
        </p:txBody>
      </p:sp>
      <p:sp>
        <p:nvSpPr>
          <p:cNvPr id="9" name="TekstniOkvir 8"/>
          <p:cNvSpPr txBox="1"/>
          <p:nvPr/>
        </p:nvSpPr>
        <p:spPr>
          <a:xfrm>
            <a:off x="7364568" y="2442831"/>
            <a:ext cx="13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Kviz B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976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248</TotalTime>
  <Words>236</Words>
  <Application>Microsoft Office PowerPoint</Application>
  <PresentationFormat>Široki zaslon</PresentationFormat>
  <Paragraphs>56</Paragraphs>
  <Slides>9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6" baseType="lpstr">
      <vt:lpstr>Alef</vt:lpstr>
      <vt:lpstr>Arial</vt:lpstr>
      <vt:lpstr>Calibri</vt:lpstr>
      <vt:lpstr>Calibri Light</vt:lpstr>
      <vt:lpstr>Times New Roman</vt:lpstr>
      <vt:lpstr>Tema sustava Office</vt:lpstr>
      <vt:lpstr>Equation</vt:lpstr>
      <vt:lpstr>Jednoliko ubrzano gibanje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sličicu pristupi kvizu kojim ćeš provjeriti znanje.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26</cp:revision>
  <dcterms:created xsi:type="dcterms:W3CDTF">2020-09-12T17:39:48Z</dcterms:created>
  <dcterms:modified xsi:type="dcterms:W3CDTF">2020-10-25T19:28:58Z</dcterms:modified>
</cp:coreProperties>
</file>